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9" r:id="rId12"/>
    <p:sldId id="270" r:id="rId13"/>
    <p:sldId id="271" r:id="rId14"/>
    <p:sldId id="265" r:id="rId15"/>
    <p:sldId id="264" r:id="rId16"/>
    <p:sldId id="266" r:id="rId17"/>
    <p:sldId id="267" r:id="rId18"/>
    <p:sldId id="268" r:id="rId19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B2C24AD9-BAB1-464A-A112-E9032E3A3767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pPr>
                <a:lnSpc>
                  <a:spcPct val="100000"/>
                </a:lnSpc>
              </a:pPr>
              <a:t>4/15/2025</a:t>
            </a:fld>
            <a:endParaRPr lang="en-IN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04253BB7-C576-4360-B60E-6890F7E0F2E3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743040" lvl="1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6F464AD2-99AC-4C4E-8F5F-208DB7963D90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pPr>
                <a:lnSpc>
                  <a:spcPct val="100000"/>
                </a:lnSpc>
              </a:pPr>
              <a:t>4/15/2025</a:t>
            </a:fld>
            <a:endParaRPr lang="en-IN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BE19F4A-170B-4F71-8DA3-794F26E4F8F1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Master title style</a:t>
            </a: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743040" lvl="1" indent="-28548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734CED2E-40C1-44F5-98AC-11653EE213AB}" type="datetime">
              <a:rPr lang="en-US" sz="1200" b="0" strike="noStrike" spc="-1">
                <a:solidFill>
                  <a:srgbClr val="8B8B8B"/>
                </a:solidFill>
                <a:latin typeface="Calibri"/>
              </a:rPr>
              <a:pPr>
                <a:lnSpc>
                  <a:spcPct val="100000"/>
                </a:lnSpc>
              </a:pPr>
              <a:t>4/15/2025</a:t>
            </a:fld>
            <a:endParaRPr lang="en-IN" sz="1200" b="0" strike="noStrike" spc="-1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n-IN" sz="2400" b="0" strike="noStrike" spc="-1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AFCE5119-9C2A-4A9F-AE92-3F7F7593A14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pPr algn="r">
                <a:lnSpc>
                  <a:spcPct val="100000"/>
                </a:lnSpc>
              </a:pPr>
              <a:t>‹#›</a:t>
            </a:fld>
            <a:endParaRPr lang="en-IN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642960" y="2071800"/>
            <a:ext cx="7772040" cy="1071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86500" lnSpcReduction="20000"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Calibri"/>
              </a:rPr>
              <a:t>FACE RECOGNITION ATTENDANCE SYSTEM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07640" y="3429000"/>
            <a:ext cx="5291640" cy="19998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By</a:t>
            </a:r>
            <a:endParaRPr lang="en-IN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Kata Nithin                   –  227Z1A0576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Lakkakula Bindu           –  227Z1A0591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Kommarajula Praveen   –  227Z1A0582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</p:txBody>
      </p:sp>
      <p:sp>
        <p:nvSpPr>
          <p:cNvPr id="126" name="CustomShape 3"/>
          <p:cNvSpPr/>
          <p:nvPr/>
        </p:nvSpPr>
        <p:spPr>
          <a:xfrm>
            <a:off x="0" y="0"/>
            <a:ext cx="9143640" cy="45684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7" name="Picture 1" descr="nnrg header logo"/>
          <p:cNvPicPr/>
          <p:nvPr/>
        </p:nvPicPr>
        <p:blipFill>
          <a:blip r:embed="rId2"/>
          <a:stretch/>
        </p:blipFill>
        <p:spPr>
          <a:xfrm>
            <a:off x="714240" y="214200"/>
            <a:ext cx="7786440" cy="1285560"/>
          </a:xfrm>
          <a:prstGeom prst="rect">
            <a:avLst/>
          </a:prstGeom>
          <a:ln>
            <a:noFill/>
          </a:ln>
        </p:spPr>
      </p:pic>
      <p:sp>
        <p:nvSpPr>
          <p:cNvPr id="128" name="CustomShape 4"/>
          <p:cNvSpPr/>
          <p:nvPr/>
        </p:nvSpPr>
        <p:spPr>
          <a:xfrm>
            <a:off x="1670400" y="1360440"/>
            <a:ext cx="5149080" cy="73152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anchor="ctr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1400" b="1" strike="noStrike" spc="-1">
                <a:solidFill>
                  <a:srgbClr val="000000"/>
                </a:solidFill>
                <a:latin typeface="Times New Roman"/>
                <a:ea typeface="Calibri"/>
              </a:rPr>
              <a:t>SCHOOL OF ENGINEERING</a:t>
            </a:r>
            <a:endParaRPr lang="en-IN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IN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1400" b="1" strike="noStrike" spc="-1">
                <a:solidFill>
                  <a:srgbClr val="000000"/>
                </a:solidFill>
                <a:latin typeface="Times New Roman"/>
                <a:ea typeface="Calibri"/>
              </a:rPr>
              <a:t>DEPARTMENT OF COMPUTER SCIENCE &amp; ENGINEERING</a:t>
            </a:r>
            <a:endParaRPr lang="en-IN" sz="1400" b="0" strike="noStrike" spc="-1">
              <a:latin typeface="Arial"/>
            </a:endParaRPr>
          </a:p>
        </p:txBody>
      </p:sp>
      <p:sp>
        <p:nvSpPr>
          <p:cNvPr id="129" name="CustomShape 5"/>
          <p:cNvSpPr/>
          <p:nvPr/>
        </p:nvSpPr>
        <p:spPr>
          <a:xfrm>
            <a:off x="4929120" y="5072040"/>
            <a:ext cx="4214520" cy="157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>
            <a:normAutofit fontScale="91000" lnSpcReduction="10000"/>
          </a:bodyPr>
          <a:lstStyle/>
          <a:p>
            <a:pPr algn="ctr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US" sz="2800" b="1" strike="noStrike" spc="-1">
                <a:solidFill>
                  <a:srgbClr val="000000"/>
                </a:solidFill>
                <a:latin typeface="Calibri"/>
              </a:rPr>
              <a:t>Under the Guidance of</a:t>
            </a:r>
            <a:endParaRPr lang="en-IN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Mr. S. Srikanth Reddy 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(</a:t>
            </a:r>
            <a:r>
              <a:rPr lang="en-IN" sz="2400" b="0" strike="noStrike" spc="-1">
                <a:solidFill>
                  <a:srgbClr val="000000"/>
                </a:solidFill>
                <a:latin typeface="Segoe UI"/>
              </a:rPr>
              <a:t>Assistant Professor</a:t>
            </a: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)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  <a:tabLst>
                <a:tab pos="0" algn="l"/>
              </a:tabLst>
            </a:pPr>
            <a:r>
              <a:rPr lang="en-US" sz="2400" b="0" strike="noStrike" spc="-1">
                <a:solidFill>
                  <a:srgbClr val="000000"/>
                </a:solidFill>
                <a:latin typeface="Times New Roman"/>
              </a:rPr>
              <a:t>  </a:t>
            </a:r>
            <a:endParaRPr lang="en-IN" sz="2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endParaRPr lang="en-IN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42910" y="285728"/>
            <a:ext cx="685804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2. Feature Extraction Module</a:t>
            </a:r>
          </a:p>
          <a:p>
            <a:r>
              <a:rPr lang="en-US" dirty="0"/>
              <a:t>💡 Purpose:</a:t>
            </a:r>
          </a:p>
          <a:p>
            <a:r>
              <a:rPr lang="en-US" dirty="0"/>
              <a:t>Extract unique facial features from images for accurate recognition.</a:t>
            </a:r>
          </a:p>
          <a:p>
            <a:r>
              <a:rPr lang="en-US" dirty="0"/>
              <a:t>✅ Responsibilities:</a:t>
            </a:r>
          </a:p>
          <a:p>
            <a:r>
              <a:rPr lang="en-US" dirty="0"/>
              <a:t>Apply face embedding techniques (e.g., using </a:t>
            </a:r>
            <a:r>
              <a:rPr lang="en-US" dirty="0" err="1"/>
              <a:t>FaceNet</a:t>
            </a:r>
            <a:r>
              <a:rPr lang="en-US" dirty="0"/>
              <a:t>, </a:t>
            </a:r>
            <a:r>
              <a:rPr lang="en-US" dirty="0" err="1"/>
              <a:t>Dlib</a:t>
            </a:r>
            <a:r>
              <a:rPr lang="en-US" dirty="0"/>
              <a:t>, or </a:t>
            </a:r>
            <a:r>
              <a:rPr lang="en-US" dirty="0" err="1"/>
              <a:t>DeepFace</a:t>
            </a:r>
            <a:r>
              <a:rPr lang="en-US" dirty="0"/>
              <a:t>).</a:t>
            </a:r>
          </a:p>
          <a:p>
            <a:r>
              <a:rPr lang="en-US" dirty="0"/>
              <a:t>Convert images into feature vectors for model input.</a:t>
            </a:r>
          </a:p>
          <a:p>
            <a:r>
              <a:rPr lang="en-US" dirty="0"/>
              <a:t>🛠Tools Used:</a:t>
            </a:r>
          </a:p>
          <a:p>
            <a:r>
              <a:rPr lang="en-US" dirty="0"/>
              <a:t>Python libraries: </a:t>
            </a:r>
            <a:r>
              <a:rPr lang="en-US" dirty="0" err="1"/>
              <a:t>OpenCV</a:t>
            </a:r>
            <a:r>
              <a:rPr lang="en-US" dirty="0"/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714348" y="3286124"/>
            <a:ext cx="700092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3. Attendance Management Module</a:t>
            </a:r>
          </a:p>
          <a:p>
            <a:r>
              <a:rPr lang="en-US" dirty="0"/>
              <a:t>💡 Purpose:</a:t>
            </a:r>
          </a:p>
          <a:p>
            <a:r>
              <a:rPr lang="en-US" dirty="0"/>
              <a:t>Automate attendance marking based on recognized faces.</a:t>
            </a:r>
          </a:p>
          <a:p>
            <a:r>
              <a:rPr lang="en-US" dirty="0"/>
              <a:t>✅ Responsibilities:</a:t>
            </a:r>
          </a:p>
          <a:p>
            <a:r>
              <a:rPr lang="en-US" dirty="0"/>
              <a:t>Detect and recognize faces in real-time using a camera feed.</a:t>
            </a:r>
          </a:p>
          <a:p>
            <a:r>
              <a:rPr lang="en-US" dirty="0"/>
              <a:t>Mark attendance and record it in a database or file system.</a:t>
            </a:r>
          </a:p>
          <a:p>
            <a:r>
              <a:rPr lang="en-US" dirty="0"/>
              <a:t>Generate attendance reports.</a:t>
            </a:r>
          </a:p>
          <a:p>
            <a:r>
              <a:rPr lang="en-US" dirty="0"/>
              <a:t>🛠 Tools Used:</a:t>
            </a:r>
          </a:p>
          <a:p>
            <a:r>
              <a:rPr lang="en-US" dirty="0"/>
              <a:t>Python libraries: </a:t>
            </a:r>
            <a:r>
              <a:rPr lang="en-US" dirty="0" err="1"/>
              <a:t>OpenCV</a:t>
            </a:r>
            <a:r>
              <a:rPr lang="en-US" dirty="0"/>
              <a:t>, pandas, SQL </a:t>
            </a:r>
            <a:r>
              <a:rPr lang="en-US" dirty="0" err="1"/>
              <a:t>Lite</a:t>
            </a:r>
            <a:endParaRPr lang="en-US" dirty="0"/>
          </a:p>
        </p:txBody>
      </p:sp>
      <p:pic>
        <p:nvPicPr>
          <p:cNvPr id="4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42844" y="642918"/>
            <a:ext cx="728667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4. Face Recognition &amp; Classification Module</a:t>
            </a:r>
          </a:p>
          <a:p>
            <a:r>
              <a:rPr lang="en-US" dirty="0"/>
              <a:t>💡 Purpose:</a:t>
            </a:r>
          </a:p>
          <a:p>
            <a:r>
              <a:rPr lang="en-US" dirty="0"/>
              <a:t>Train a machine learning model to recognize and classify faces.</a:t>
            </a:r>
          </a:p>
          <a:p>
            <a:r>
              <a:rPr lang="en-US" dirty="0"/>
              <a:t>✅ Responsibilities:</a:t>
            </a:r>
          </a:p>
          <a:p>
            <a:r>
              <a:rPr lang="en-US" dirty="0"/>
              <a:t>Train the model using extracted facial features.</a:t>
            </a:r>
          </a:p>
          <a:p>
            <a:r>
              <a:rPr lang="en-US" dirty="0"/>
              <a:t>Implement classifiers (e.g., SVM, KNN, or Deep Learning models).</a:t>
            </a:r>
          </a:p>
          <a:p>
            <a:r>
              <a:rPr lang="en-US" dirty="0"/>
              <a:t>Evaluate model accuracy and performance.</a:t>
            </a:r>
          </a:p>
          <a:p>
            <a:r>
              <a:rPr lang="en-US" dirty="0"/>
              <a:t>🛠Tools Used:</a:t>
            </a:r>
          </a:p>
          <a:p>
            <a:r>
              <a:rPr lang="en-US" dirty="0"/>
              <a:t>Python libraries: Open </a:t>
            </a:r>
            <a:r>
              <a:rPr lang="en-US" dirty="0" err="1"/>
              <a:t>CV,Numpy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3643314"/>
            <a:ext cx="728664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5. User Interface Module</a:t>
            </a:r>
          </a:p>
          <a:p>
            <a:r>
              <a:rPr lang="en-US" dirty="0"/>
              <a:t>💡 Purpose:</a:t>
            </a:r>
          </a:p>
          <a:p>
            <a:r>
              <a:rPr lang="en-US" dirty="0"/>
              <a:t>Provide a user-friendly interface for users to interact with the system.</a:t>
            </a:r>
          </a:p>
          <a:p>
            <a:r>
              <a:rPr lang="en-US" dirty="0"/>
              <a:t>✅ Responsibilities:</a:t>
            </a:r>
          </a:p>
          <a:p>
            <a:r>
              <a:rPr lang="en-US" dirty="0"/>
              <a:t>Design GUI for user registration, attendance view, and report generation.</a:t>
            </a:r>
          </a:p>
          <a:p>
            <a:r>
              <a:rPr lang="en-US" dirty="0"/>
              <a:t>Display real-time face detection and recognition.</a:t>
            </a:r>
          </a:p>
          <a:p>
            <a:r>
              <a:rPr lang="en-US" dirty="0"/>
              <a:t>🛠Tools Used:</a:t>
            </a:r>
          </a:p>
          <a:p>
            <a:r>
              <a:rPr lang="en-US" dirty="0"/>
              <a:t>Python libraries: </a:t>
            </a:r>
            <a:r>
              <a:rPr lang="en-US" dirty="0" err="1"/>
              <a:t>Tkinter</a:t>
            </a:r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		USE CASE DIAGRAM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  <p:sp>
        <p:nvSpPr>
          <p:cNvPr id="6" name="AutoShape 2" descr="Uploaded image">
            <a:extLst>
              <a:ext uri="{FF2B5EF4-FFF2-40B4-BE49-F238E27FC236}">
                <a16:creationId xmlns:a16="http://schemas.microsoft.com/office/drawing/2014/main" id="{476134E1-3A08-7092-EAC3-18365B8F69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11960" y="3068960"/>
            <a:ext cx="512440" cy="512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E857BF-9415-73FF-2474-EA1FCC9D9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1284376"/>
            <a:ext cx="6480720" cy="55736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7859216" cy="1142640"/>
          </a:xfrm>
        </p:spPr>
        <p:txBody>
          <a:bodyPr/>
          <a:lstStyle/>
          <a:p>
            <a:r>
              <a:rPr lang="en-IN" sz="4400" dirty="0">
                <a:latin typeface="Calibri" pitchFamily="34" charset="0"/>
                <a:ea typeface="Calibri" pitchFamily="34" charset="0"/>
                <a:cs typeface="Calibri" pitchFamily="34" charset="0"/>
              </a:rPr>
              <a:t>  	</a:t>
            </a:r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SYSTEM  ARCHITECTURE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075240" cy="4571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643834" y="196200"/>
            <a:ext cx="1311886" cy="1071360"/>
          </a:xfrm>
          <a:prstGeom prst="rect">
            <a:avLst/>
          </a:prstGeom>
          <a:ln>
            <a:noFill/>
          </a:ln>
        </p:spPr>
      </p:pic>
      <p:pic>
        <p:nvPicPr>
          <p:cNvPr id="3074" name="Picture 2" descr="Generated image">
            <a:extLst>
              <a:ext uri="{FF2B5EF4-FFF2-40B4-BE49-F238E27FC236}">
                <a16:creationId xmlns:a16="http://schemas.microsoft.com/office/drawing/2014/main" id="{F3FCC63A-ACCD-0B73-AFAC-46C9D4A714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920" y="1267560"/>
            <a:ext cx="8704560" cy="559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	SEQUENCE DIAGRAM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D06F120A-B33C-8506-B4BF-4189C7EA9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46040"/>
            <a:ext cx="7992888" cy="5395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7158" y="274680"/>
            <a:ext cx="8329282" cy="1142640"/>
          </a:xfrm>
        </p:spPr>
        <p:txBody>
          <a:bodyPr/>
          <a:lstStyle/>
          <a:p>
            <a:r>
              <a:rPr lang="en-IN" dirty="0"/>
              <a:t>		</a:t>
            </a:r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CLASS DIAGRAM 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EEEBA2F1-2F99-3A96-83C0-F49C6EF5B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408" y="1505484"/>
            <a:ext cx="7597024" cy="5077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	</a:t>
            </a:r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ACTIVITY DIAGRAM 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>
            <a:off x="457200" y="6858000"/>
            <a:ext cx="8229240" cy="214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  <p:pic>
        <p:nvPicPr>
          <p:cNvPr id="5122" name="Picture 2" descr="Generated image">
            <a:extLst>
              <a:ext uri="{FF2B5EF4-FFF2-40B4-BE49-F238E27FC236}">
                <a16:creationId xmlns:a16="http://schemas.microsoft.com/office/drawing/2014/main" id="{E6DE5A98-9572-808E-8FB2-46233FE44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160748"/>
            <a:ext cx="6408712" cy="5697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457200" y="716040"/>
            <a:ext cx="8229240" cy="18262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4400" b="1" strike="noStrike" spc="-1">
                <a:solidFill>
                  <a:srgbClr val="000000"/>
                </a:solidFill>
                <a:latin typeface="Calibri"/>
              </a:rPr>
              <a:t>Problem Statement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457200" y="1600200"/>
            <a:ext cx="8229240" cy="4525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743040" indent="-285480" algn="ctr">
              <a:lnSpc>
                <a:spcPct val="100000"/>
              </a:lnSpc>
              <a:tabLst>
                <a:tab pos="0" algn="l"/>
              </a:tabLst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  The “FACE RECOGNITION ATTENDANC SYSTEM” provides a contactless and automated solution for attendance management.</a:t>
            </a:r>
          </a:p>
        </p:txBody>
      </p:sp>
      <p:pic>
        <p:nvPicPr>
          <p:cNvPr id="132" name="Google Shape;7175;p1" descr="Nalla Narasimha Reddy Education ..."/>
          <p:cNvPicPr/>
          <p:nvPr/>
        </p:nvPicPr>
        <p:blipFill>
          <a:blip r:embed="rId2"/>
          <a:stretch/>
        </p:blipFill>
        <p:spPr>
          <a:xfrm>
            <a:off x="7164360" y="274680"/>
            <a:ext cx="1431360" cy="1223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strike="noStrike" spc="-1">
                <a:solidFill>
                  <a:srgbClr val="000000"/>
                </a:solidFill>
                <a:latin typeface="Calibri"/>
              </a:rPr>
              <a:t>Literature Survey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134" name="Table 2"/>
          <p:cNvGraphicFramePr/>
          <p:nvPr/>
        </p:nvGraphicFramePr>
        <p:xfrm>
          <a:off x="323640" y="1196640"/>
          <a:ext cx="8712720" cy="5184360"/>
        </p:xfrm>
        <a:graphic>
          <a:graphicData uri="http://schemas.openxmlformats.org/drawingml/2006/table">
            <a:tbl>
              <a:tblPr/>
              <a:tblGrid>
                <a:gridCol w="50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16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39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2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24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368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S.No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Paper Title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Authors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Year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Methodology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Findings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4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Limitations</a:t>
                      </a:r>
                      <a:endParaRPr lang="en-IN" sz="14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9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Automated Attendance System Using Face Recognition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A. Sharma, B. Patel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2020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CNN-based facial recognition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Achieved 95% accuracy in controlled environments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Performance drops in low light conditions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908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Real-Time Face Recognition for Attendance Using OpenCV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K. Singh, M. Verma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2019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OpenCV with Haar Cascade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Fast and lightweight implementation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Struggles with occlusions and angle variations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492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IoT-Enabled Face Recognition for Smart Attendance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S. Das, L. Roy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2022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Raspberry Pi with cloud-based processing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Remote access and real-time monitoring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Requires stable internet connection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001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4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Hybrid Model for Face Recognition Attendance System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J. Lee, T. Wong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2023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CNN + LBP for feature extraction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Improved accuracy under varied lighting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Increased processing time</a:t>
                      </a:r>
                      <a:endParaRPr lang="en-IN" sz="1200" b="0" strike="noStrike" spc="-1">
                        <a:latin typeface="Arial"/>
                      </a:endParaRPr>
                    </a:p>
                  </a:txBody>
                  <a:tcPr marL="37440" marR="3744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35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433280" y="53640"/>
            <a:ext cx="1372680" cy="1142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strike="noStrike" spc="-1">
                <a:solidFill>
                  <a:srgbClr val="000000"/>
                </a:solidFill>
                <a:latin typeface="Calibri"/>
              </a:rPr>
              <a:t>Existing System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7" name="Picture 4" descr="Nalla Narasimha Reddy Education ..."/>
          <p:cNvPicPr/>
          <p:nvPr/>
        </p:nvPicPr>
        <p:blipFill>
          <a:blip r:embed="rId2"/>
          <a:stretch/>
        </p:blipFill>
        <p:spPr>
          <a:xfrm>
            <a:off x="7744680" y="0"/>
            <a:ext cx="1143360" cy="1143360"/>
          </a:xfrm>
          <a:prstGeom prst="rect">
            <a:avLst/>
          </a:prstGeom>
          <a:ln>
            <a:noFill/>
          </a:ln>
        </p:spPr>
      </p:pic>
      <p:sp>
        <p:nvSpPr>
          <p:cNvPr id="13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endParaRPr lang="en-US" sz="32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9" name="Picture 15"/>
          <p:cNvPicPr/>
          <p:nvPr/>
        </p:nvPicPr>
        <p:blipFill>
          <a:blip r:embed="rId3"/>
          <a:stretch/>
        </p:blipFill>
        <p:spPr>
          <a:xfrm>
            <a:off x="539640" y="1688400"/>
            <a:ext cx="8064360" cy="4437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0" y="-4320"/>
            <a:ext cx="914364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TextShape 2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Calibri"/>
              </a:rPr>
              <a:t>Disadvantages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TextShape 3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marL="1028880" indent="-742680">
              <a:lnSpc>
                <a:spcPct val="90000"/>
              </a:lnSpc>
              <a:spcBef>
                <a:spcPts val="720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3600" b="0" strike="noStrike" spc="-1">
                <a:solidFill>
                  <a:srgbClr val="000000"/>
                </a:solidFill>
                <a:latin typeface="Calibri"/>
              </a:rPr>
              <a:t>Privacy</a:t>
            </a:r>
            <a:r>
              <a:rPr lang="en-IN" sz="3600" b="0" strike="noStrike" spc="-1">
                <a:solidFill>
                  <a:srgbClr val="000000"/>
                </a:solidFill>
                <a:latin typeface="Calibri"/>
              </a:rPr>
              <a:t> concern</a:t>
            </a:r>
            <a:r>
              <a:rPr lang="en-US" sz="3600" b="0" strike="noStrike" spc="-1">
                <a:solidFill>
                  <a:srgbClr val="000000"/>
                </a:solidFill>
                <a:latin typeface="Calibri"/>
              </a:rPr>
              <a:t>.</a:t>
            </a:r>
          </a:p>
          <a:p>
            <a:pPr marL="1028880" indent="-742680">
              <a:lnSpc>
                <a:spcPct val="90000"/>
              </a:lnSpc>
              <a:spcBef>
                <a:spcPts val="720"/>
              </a:spcBef>
              <a:buClr>
                <a:srgbClr val="000000"/>
              </a:buClr>
              <a:buFont typeface="Arial"/>
              <a:buAutoNum type="arabicPeriod"/>
            </a:pPr>
            <a:r>
              <a:rPr lang="en-US" sz="3600" b="0" strike="noStrike" spc="-1">
                <a:solidFill>
                  <a:srgbClr val="000000"/>
                </a:solidFill>
                <a:latin typeface="Calibri"/>
              </a:rPr>
              <a:t>Cost and Infrastructure.</a:t>
            </a:r>
          </a:p>
        </p:txBody>
      </p:sp>
      <p:pic>
        <p:nvPicPr>
          <p:cNvPr id="143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627680" y="88200"/>
            <a:ext cx="1287360" cy="1287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-1008000" y="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strike="noStrike" spc="-1">
                <a:solidFill>
                  <a:srgbClr val="000000"/>
                </a:solidFill>
                <a:latin typeface="Calibri"/>
              </a:rPr>
              <a:t>Proposed System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45" name="Picture 4" descr="Nalla Narasimha Reddy Education ..."/>
          <p:cNvPicPr/>
          <p:nvPr/>
        </p:nvPicPr>
        <p:blipFill>
          <a:blip r:embed="rId2"/>
          <a:stretch/>
        </p:blipFill>
        <p:spPr>
          <a:xfrm>
            <a:off x="7668360" y="57960"/>
            <a:ext cx="1359360" cy="1359360"/>
          </a:xfrm>
          <a:prstGeom prst="rect">
            <a:avLst/>
          </a:prstGeom>
          <a:ln>
            <a:noFill/>
          </a:ln>
        </p:spPr>
      </p:pic>
      <p:sp>
        <p:nvSpPr>
          <p:cNvPr id="146" name="CustomShape 2"/>
          <p:cNvSpPr/>
          <p:nvPr/>
        </p:nvSpPr>
        <p:spPr>
          <a:xfrm>
            <a:off x="2952000" y="91044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User Interface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(Tkinter)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CustomShape 3"/>
          <p:cNvSpPr/>
          <p:nvPr/>
        </p:nvSpPr>
        <p:spPr>
          <a:xfrm>
            <a:off x="2952000" y="165600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Webcam Video Feed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(OpenCV)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ustomShape 4"/>
          <p:cNvSpPr/>
          <p:nvPr/>
        </p:nvSpPr>
        <p:spPr>
          <a:xfrm>
            <a:off x="2952000" y="244800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Face Detection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(OpenCV - Haar/DNN)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CustomShape 5"/>
          <p:cNvSpPr/>
          <p:nvPr/>
        </p:nvSpPr>
        <p:spPr>
          <a:xfrm>
            <a:off x="2952000" y="3168000"/>
            <a:ext cx="2491920" cy="45792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Face Preprocessing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(Normalization, NumPy)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CustomShape 6"/>
          <p:cNvSpPr/>
          <p:nvPr/>
        </p:nvSpPr>
        <p:spPr>
          <a:xfrm>
            <a:off x="2980080" y="3816000"/>
            <a:ext cx="2491920" cy="45792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Face Recognition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(LBPH / ML Model)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CustomShape 7"/>
          <p:cNvSpPr/>
          <p:nvPr/>
        </p:nvSpPr>
        <p:spPr>
          <a:xfrm>
            <a:off x="3052080" y="4590720"/>
            <a:ext cx="2491920" cy="59328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Compare with Stored Encodings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(NumPy / Pickle)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CustomShape 8"/>
          <p:cNvSpPr/>
          <p:nvPr/>
        </p:nvSpPr>
        <p:spPr>
          <a:xfrm>
            <a:off x="914400" y="551844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Mark Attendance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(Pandas + DateTime)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CustomShape 9"/>
          <p:cNvSpPr/>
          <p:nvPr/>
        </p:nvSpPr>
        <p:spPr>
          <a:xfrm>
            <a:off x="5328000" y="547200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Access Denied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(Tkinter Msg)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CustomShape 10"/>
          <p:cNvSpPr/>
          <p:nvPr/>
        </p:nvSpPr>
        <p:spPr>
          <a:xfrm>
            <a:off x="892080" y="6310440"/>
            <a:ext cx="2491920" cy="45756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solidFill>
              <a:srgbClr val="000000"/>
            </a:solidFill>
            <a:round/>
          </a:ln>
          <a:effectLst>
            <a:outerShdw blurRad="40000" dist="2304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Export to CSV/Excel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Calibri"/>
              </a:rPr>
              <a:t>(Pandas)</a:t>
            </a:r>
            <a:endParaRPr lang="en-IN" sz="1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Line 11"/>
          <p:cNvSpPr/>
          <p:nvPr/>
        </p:nvSpPr>
        <p:spPr>
          <a:xfrm>
            <a:off x="1944000" y="5976000"/>
            <a:ext cx="0" cy="3344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Line 12"/>
          <p:cNvSpPr/>
          <p:nvPr/>
        </p:nvSpPr>
        <p:spPr>
          <a:xfrm flipV="1">
            <a:off x="3024000" y="5184000"/>
            <a:ext cx="1008000" cy="3344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7" name="Freeform 13"/>
          <p:cNvSpPr/>
          <p:nvPr/>
        </p:nvSpPr>
        <p:spPr>
          <a:xfrm>
            <a:off x="4032000" y="2970720"/>
            <a:ext cx="360" cy="360"/>
          </a:xfrm>
          <a:custGeom>
            <a:avLst/>
            <a:gdLst/>
            <a:ahLst/>
            <a:cxnLst/>
            <a:rect l="0" t="0" r="r" b="b"/>
            <a:pathLst>
              <a:path w="1" h="1">
                <a:moveTo>
                  <a:pt x="0" y="0"/>
                </a:moveTo>
                <a:lnTo>
                  <a:pt x="0" y="0"/>
                </a:lnTo>
              </a:path>
            </a:pathLst>
          </a:custGeom>
          <a:ln>
            <a:solidFill>
              <a:srgbClr val="3465A4"/>
            </a:solidFill>
          </a:ln>
        </p:spPr>
      </p:sp>
      <p:sp>
        <p:nvSpPr>
          <p:cNvPr id="158" name="Line 14"/>
          <p:cNvSpPr/>
          <p:nvPr/>
        </p:nvSpPr>
        <p:spPr>
          <a:xfrm flipH="1" flipV="1">
            <a:off x="5256000" y="5184000"/>
            <a:ext cx="1080000" cy="28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Line 15"/>
          <p:cNvSpPr/>
          <p:nvPr/>
        </p:nvSpPr>
        <p:spPr>
          <a:xfrm>
            <a:off x="4104000" y="4256280"/>
            <a:ext cx="0" cy="3344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Line 16"/>
          <p:cNvSpPr/>
          <p:nvPr/>
        </p:nvSpPr>
        <p:spPr>
          <a:xfrm>
            <a:off x="4176000" y="1368000"/>
            <a:ext cx="0" cy="28800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Line 17"/>
          <p:cNvSpPr/>
          <p:nvPr/>
        </p:nvSpPr>
        <p:spPr>
          <a:xfrm>
            <a:off x="4176000" y="2113560"/>
            <a:ext cx="0" cy="3344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Line 18"/>
          <p:cNvSpPr/>
          <p:nvPr/>
        </p:nvSpPr>
        <p:spPr>
          <a:xfrm>
            <a:off x="4104000" y="2905560"/>
            <a:ext cx="0" cy="26244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Line 19"/>
          <p:cNvSpPr/>
          <p:nvPr/>
        </p:nvSpPr>
        <p:spPr>
          <a:xfrm>
            <a:off x="4104000" y="3625920"/>
            <a:ext cx="0" cy="19008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IN" sz="4400" b="1" strike="noStrike" spc="-1" dirty="0">
                <a:solidFill>
                  <a:srgbClr val="000000"/>
                </a:solidFill>
                <a:latin typeface="Calibri"/>
              </a:rPr>
              <a:t>Advantages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457200" y="1600200"/>
            <a:ext cx="7615080" cy="45255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 marL="514440" indent="-514080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1.Contactless and Efficient.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2.Accurate Tracking.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3.Security.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4.Time-Saving.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514440" indent="-514080"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r>
              <a:rPr lang="en-IN" sz="2800" b="0" strike="noStrike" spc="-1">
                <a:solidFill>
                  <a:srgbClr val="000000"/>
                </a:solidFill>
                <a:latin typeface="Calibri"/>
              </a:rPr>
              <a:t>5.Real-Time Monitoring.</a:t>
            </a: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561"/>
              </a:spcBef>
              <a:tabLst>
                <a:tab pos="0" algn="l"/>
              </a:tabLst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6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740360" y="82800"/>
            <a:ext cx="1295640" cy="129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Calibri"/>
              </a:rPr>
              <a:t>Software Requirements 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TextShape 2"/>
          <p:cNvSpPr txBox="1"/>
          <p:nvPr/>
        </p:nvSpPr>
        <p:spPr>
          <a:xfrm>
            <a:off x="688320" y="1186560"/>
            <a:ext cx="7195680" cy="517212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4000"/>
          </a:bodyPr>
          <a:lstStyle/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en-US" sz="3200" b="0" strike="noStrike" spc="-1" dirty="0">
                <a:solidFill>
                  <a:srgbClr val="000000"/>
                </a:solidFill>
                <a:latin typeface="Calibri"/>
              </a:rPr>
              <a:t>1.Python IDLE 3.10</a:t>
            </a: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en-IN" sz="3200" spc="-1" dirty="0">
                <a:solidFill>
                  <a:srgbClr val="000000"/>
                </a:solidFill>
                <a:latin typeface="Calibri"/>
              </a:rPr>
              <a:t>2.SQL </a:t>
            </a:r>
            <a:r>
              <a:rPr lang="en-IN" sz="3200" spc="-1" dirty="0" err="1">
                <a:solidFill>
                  <a:srgbClr val="000000"/>
                </a:solidFill>
                <a:latin typeface="Calibri"/>
              </a:rPr>
              <a:t>lite</a:t>
            </a: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879"/>
              </a:spcBef>
              <a:tabLst>
                <a:tab pos="0" algn="l"/>
              </a:tabLst>
            </a:pPr>
            <a:r>
              <a:rPr lang="en-US" sz="4400" b="1" strike="noStrike" spc="-1" dirty="0">
                <a:solidFill>
                  <a:srgbClr val="000000"/>
                </a:solidFill>
                <a:latin typeface="Calibri"/>
              </a:rPr>
              <a:t>         Hardware Requirements</a:t>
            </a:r>
            <a:endParaRPr lang="en-US" sz="44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en-US" sz="3200" b="0" strike="noStrike" spc="-1" dirty="0">
                <a:solidFill>
                  <a:srgbClr val="000000"/>
                </a:solidFill>
                <a:latin typeface="Calibri"/>
              </a:rPr>
              <a:t>1.Camera</a:t>
            </a: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r>
              <a:rPr lang="en-US" sz="3200" b="0" strike="noStrike" spc="-1" dirty="0">
                <a:solidFill>
                  <a:srgbClr val="000000"/>
                </a:solidFill>
                <a:latin typeface="Calibri"/>
              </a:rPr>
              <a:t>2.Memory</a:t>
            </a: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  <a:tabLst>
                <a:tab pos="0" algn="l"/>
              </a:tabLst>
            </a:pP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879"/>
              </a:spcBef>
              <a:tabLst>
                <a:tab pos="0" algn="l"/>
              </a:tabLst>
            </a:pPr>
            <a:endParaRPr lang="en-US" sz="32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9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400" b="1" dirty="0">
                <a:latin typeface="Calibri" pitchFamily="34" charset="0"/>
                <a:ea typeface="Calibri" pitchFamily="34" charset="0"/>
                <a:cs typeface="Calibri" pitchFamily="34" charset="0"/>
              </a:rPr>
              <a:t>			MODULES</a:t>
            </a:r>
            <a:endParaRPr lang="en-US" sz="4400" b="1" dirty="0">
              <a:latin typeface="Calibri" pitchFamily="34" charset="0"/>
              <a:ea typeface="Calibri" pitchFamily="34" charset="0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/>
          </p:nvPr>
        </p:nvSpPr>
        <p:spPr>
          <a:xfrm flipV="1">
            <a:off x="4572000" y="7286652"/>
            <a:ext cx="4114440" cy="85725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2" descr="Nalla Narasimha Reddy Education ..."/>
          <p:cNvPicPr/>
          <p:nvPr/>
        </p:nvPicPr>
        <p:blipFill>
          <a:blip r:embed="rId2"/>
          <a:stretch/>
        </p:blipFill>
        <p:spPr>
          <a:xfrm>
            <a:off x="7884360" y="196200"/>
            <a:ext cx="1071360" cy="1071360"/>
          </a:xfrm>
          <a:prstGeom prst="rect">
            <a:avLst/>
          </a:prstGeom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285720" y="2000240"/>
            <a:ext cx="828680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1. Data Collection and Preprocessing Module</a:t>
            </a:r>
          </a:p>
          <a:p>
            <a:r>
              <a:rPr lang="en-US" dirty="0"/>
              <a:t>💡 Purpose:</a:t>
            </a:r>
          </a:p>
          <a:p>
            <a:r>
              <a:rPr lang="en-US" dirty="0"/>
              <a:t>Collect, clean, and structure facial image data to prepare it for training the face recognition model.</a:t>
            </a:r>
          </a:p>
          <a:p>
            <a:r>
              <a:rPr lang="en-US" dirty="0"/>
              <a:t>✅ Responsibilities:</a:t>
            </a:r>
          </a:p>
          <a:p>
            <a:r>
              <a:rPr lang="en-US" dirty="0"/>
              <a:t>Import image datasets (e.g., captured images or images from databases).</a:t>
            </a:r>
          </a:p>
          <a:p>
            <a:r>
              <a:rPr lang="en-US" dirty="0"/>
              <a:t>Perform face detection and cropping from raw images.</a:t>
            </a:r>
          </a:p>
          <a:p>
            <a:r>
              <a:rPr lang="en-US" dirty="0"/>
              <a:t>Handle missing or low-quality images.</a:t>
            </a:r>
          </a:p>
          <a:p>
            <a:r>
              <a:rPr lang="en-US" dirty="0"/>
              <a:t>Normalize and resize facial images for uniformity.</a:t>
            </a:r>
          </a:p>
          <a:p>
            <a:r>
              <a:rPr lang="en-US" dirty="0"/>
              <a:t>Split the dataset into training, validation, and test sets.</a:t>
            </a:r>
          </a:p>
          <a:p>
            <a:r>
              <a:rPr lang="en-US" dirty="0"/>
              <a:t>🛠Tools Used:</a:t>
            </a:r>
          </a:p>
          <a:p>
            <a:r>
              <a:rPr lang="en-US" dirty="0"/>
              <a:t>Python libraries: </a:t>
            </a:r>
            <a:r>
              <a:rPr lang="en-US" dirty="0" err="1"/>
              <a:t>OpenCV</a:t>
            </a:r>
            <a:r>
              <a:rPr lang="en-US" dirty="0"/>
              <a:t>, pandas, </a:t>
            </a:r>
            <a:r>
              <a:rPr lang="en-US" dirty="0" err="1"/>
              <a:t>numpy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</TotalTime>
  <Words>664</Words>
  <Application>Microsoft Office PowerPoint</Application>
  <PresentationFormat>On-screen Show (4:3)</PresentationFormat>
  <Paragraphs>137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Segoe UI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MODULES</vt:lpstr>
      <vt:lpstr>PowerPoint Presentation</vt:lpstr>
      <vt:lpstr>PowerPoint Presentation</vt:lpstr>
      <vt:lpstr>  USE CASE DIAGRAM</vt:lpstr>
      <vt:lpstr>   SYSTEM  ARCHITECTURE</vt:lpstr>
      <vt:lpstr> SEQUENCE DIAGRAM</vt:lpstr>
      <vt:lpstr>  CLASS DIAGRAM </vt:lpstr>
      <vt:lpstr> ACTIVITY DIAGRAM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student</dc:creator>
  <cp:lastModifiedBy>NITHIN KUMAR</cp:lastModifiedBy>
  <cp:revision>10</cp:revision>
  <dcterms:modified xsi:type="dcterms:W3CDTF">2025-04-15T15:35:26Z</dcterms:modified>
  <dc:language>en-IN</dc:language>
</cp:coreProperties>
</file>